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97" r:id="rId1"/>
    <p:sldMasterId id="2147483809" r:id="rId2"/>
  </p:sldMasterIdLst>
  <p:notesMasterIdLst>
    <p:notesMasterId r:id="rId28"/>
  </p:notesMasterIdLst>
  <p:sldIdLst>
    <p:sldId id="316" r:id="rId3"/>
    <p:sldId id="504" r:id="rId4"/>
    <p:sldId id="506" r:id="rId5"/>
    <p:sldId id="610" r:id="rId6"/>
    <p:sldId id="611" r:id="rId7"/>
    <p:sldId id="487" r:id="rId8"/>
    <p:sldId id="614" r:id="rId9"/>
    <p:sldId id="488" r:id="rId10"/>
    <p:sldId id="612" r:id="rId11"/>
    <p:sldId id="593" r:id="rId12"/>
    <p:sldId id="512" r:id="rId13"/>
    <p:sldId id="508" r:id="rId14"/>
    <p:sldId id="509" r:id="rId15"/>
    <p:sldId id="510" r:id="rId16"/>
    <p:sldId id="511" r:id="rId17"/>
    <p:sldId id="449" r:id="rId18"/>
    <p:sldId id="450" r:id="rId19"/>
    <p:sldId id="587" r:id="rId20"/>
    <p:sldId id="588" r:id="rId21"/>
    <p:sldId id="589" r:id="rId22"/>
    <p:sldId id="590" r:id="rId23"/>
    <p:sldId id="591" r:id="rId24"/>
    <p:sldId id="592" r:id="rId25"/>
    <p:sldId id="483" r:id="rId26"/>
    <p:sldId id="594" r:id="rId27"/>
  </p:sldIdLst>
  <p:sldSz cx="12192000" cy="6858000"/>
  <p:notesSz cx="6858000" cy="9144000"/>
  <p:embeddedFontLst>
    <p:embeddedFont>
      <p:font typeface="Perpetua" pitchFamily="18" charset="0"/>
      <p:regular r:id="rId29"/>
      <p:bold r:id="rId30"/>
      <p:italic r:id="rId31"/>
      <p:boldItalic r:id="rId32"/>
    </p:embeddedFont>
    <p:embeddedFont>
      <p:font typeface="B Zar" pitchFamily="2" charset="-78"/>
      <p:regular r:id="rId33"/>
      <p:bold r:id="rId34"/>
    </p:embeddedFont>
    <p:embeddedFont>
      <p:font typeface="Wingdings 2" pitchFamily="18" charset="2"/>
      <p:regular r:id="rId35"/>
    </p:embeddedFont>
    <p:embeddedFont>
      <p:font typeface="Franklin Gothic Book" pitchFamily="34" charset="0"/>
      <p:regular r:id="rId36"/>
      <p:italic r:id="rId37"/>
    </p:embeddedFont>
    <p:embeddedFont>
      <p:font typeface="B Nazanin" pitchFamily="2" charset="-78"/>
      <p:regular r:id="rId38"/>
      <p:bold r:id="rId39"/>
    </p:embeddedFont>
    <p:embeddedFont>
      <p:font typeface="B Mehr" charset="-78"/>
      <p:bold r:id="rId40"/>
    </p:embeddedFont>
    <p:embeddedFont>
      <p:font typeface="Tahoma" pitchFamily="34" charset="0"/>
      <p:regular r:id="rId41"/>
      <p:bold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Traditional Arabic" pitchFamily="18" charset="-78"/>
      <p:regular r:id="rId47"/>
      <p:bold r:id="rId48"/>
    </p:embeddedFont>
    <p:embeddedFont>
      <p:font typeface="Constantia" pitchFamily="18" charset="0"/>
      <p:regular r:id="rId49"/>
      <p:bold r:id="rId50"/>
      <p:italic r:id="rId51"/>
      <p:boldItalic r:id="rId52"/>
    </p:embeddedFont>
    <p:embeddedFont>
      <p:font typeface="2  Nazanin" pitchFamily="2" charset="-78"/>
      <p:regular r:id="rId53"/>
      <p:bold r:id="rId54"/>
    </p:embeddedFont>
    <p:embeddedFont>
      <p:font typeface="B Traffic" pitchFamily="2" charset="-78"/>
      <p:regular r:id="rId55"/>
      <p:bold r:id="rId56"/>
    </p:embeddedFont>
    <p:embeddedFont>
      <p:font typeface="Verdana" pitchFamily="34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4294967295" orient="horz" pos="2160" userDrawn="1">
          <p15:clr>
            <a:srgbClr val="A4A3A4"/>
          </p15:clr>
        </p15:guide>
        <p15:guide id="429496729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34" autoAdjust="0"/>
    <p:restoredTop sz="94660"/>
  </p:normalViewPr>
  <p:slideViewPr>
    <p:cSldViewPr snapToGrid="0">
      <p:cViewPr>
        <p:scale>
          <a:sx n="70" d="100"/>
          <a:sy n="70" d="100"/>
        </p:scale>
        <p:origin x="-210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4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font" Target="fonts/font3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font" Target="fonts/font29.fntdata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schemas.openxmlformats.org/officeDocument/2006/relationships/font" Target="fonts/font3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font" Target="fonts/font28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font" Target="fonts/font3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CE421-689C-4A02-9127-DBB97BCB52D1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96011-00DE-4178-926B-409E808B4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111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8169-3D5B-42FF-B965-152033DDC911}" type="datetime1">
              <a:rPr lang="en-US" smtClean="0"/>
              <a:pPr/>
              <a:t>8/31/2019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10" y="1449306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10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10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3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5474-606A-43A6-9392-91825E25D002}" type="datetime1">
              <a:rPr lang="en-US" smtClean="0"/>
              <a:pPr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3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12ED-B534-4CE6-81BB-DC2841040894}" type="datetime1">
              <a:rPr lang="en-US" smtClean="0"/>
              <a:pPr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CAE37-670C-48B1-B6DE-785F6F3F68D2}" type="slidenum">
              <a:rPr lang="fa-I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329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E1ED-3CEE-480F-BEDF-99090C8E649C}" type="slidenum">
              <a:rPr lang="fa-I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85683"/>
      </p:ext>
    </p:extLst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EE41-D4E8-49CB-9878-46FF5FF3B6C2}" type="slidenum">
              <a:rPr lang="fa-I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162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E4306-6967-4118-A530-26953C656DC0}" type="slidenum">
              <a:rPr lang="fa-I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440414"/>
      </p:ext>
    </p:extLst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40FA5-47BC-403B-A7E1-EC1428E5E2C2}" type="slidenum">
              <a:rPr lang="fa-I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968253"/>
      </p:ext>
    </p:extLst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F23B2-5770-49F6-AAD0-C1DD878F6AB6}" type="slidenum">
              <a:rPr lang="fa-I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051392"/>
      </p:ext>
    </p:extLst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F7075-6DC0-4A64-A92C-970BA479DF87}" type="slidenum">
              <a:rPr lang="fa-I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116875"/>
      </p:ext>
    </p:extLst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A5AC1-83D6-41F8-B713-25ABDA643FFA}" type="slidenum">
              <a:rPr lang="fa-I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199739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411-98F6-4C46-BF0D-C8F1E651D6FE}" type="datetime1">
              <a:rPr lang="en-US" smtClean="0"/>
              <a:pPr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6" y="5359403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3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39F8D-188E-4615-8783-429F6C0B3120}" type="slidenum">
              <a:rPr lang="fa-I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410539"/>
      </p:ext>
    </p:extLst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20474-58F4-4FE1-B8BC-438A58C5750A}" type="slidenum">
              <a:rPr lang="fa-I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296409"/>
      </p:ext>
    </p:extLst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1197-4208-47CC-BEA6-A8861E269D0E}" type="slidenum">
              <a:rPr lang="fa-I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929078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3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5529-3CCF-46D0-A082-B642145E8D11}" type="datetime1">
              <a:rPr lang="en-US" smtClean="0"/>
              <a:pPr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1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7" y="2341478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7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DB10-33C2-4252-A27D-DDFFAC708856}" type="datetime1">
              <a:rPr lang="en-US" smtClean="0"/>
              <a:pPr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F3C9-FF50-44EA-B8CE-8951C9F5AB95}" type="datetime1">
              <a:rPr lang="en-US" smtClean="0"/>
              <a:pPr/>
              <a:t>8/31/2019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EDDD-A3CD-4C31-8923-DBED7591529B}" type="datetime1">
              <a:rPr lang="en-US" smtClean="0"/>
              <a:pPr/>
              <a:t>8/31/2019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3F04-BF75-482F-8485-36E183F35973}" type="datetime1">
              <a:rPr lang="en-US" smtClean="0"/>
              <a:pPr/>
              <a:t>8/31/2019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B01E-290C-43BA-8305-05CF4911DEB5}" type="datetime1">
              <a:rPr lang="en-US" smtClean="0"/>
              <a:pPr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658-0A25-4689-9881-C63DA17B1CC9}" type="datetime1">
              <a:rPr lang="en-US" smtClean="0"/>
              <a:pPr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6" y="4650477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9" y="4773227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80" y="66678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AB5223-1962-4924-A3D5-B62D5BCEE3D1}" type="datetime1">
              <a:rPr lang="en-US" smtClean="0"/>
              <a:pPr/>
              <a:t>8/31/2019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6"/>
            <a:ext cx="10972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a-IR">
              <a:solidFill>
                <a:srgbClr val="04617B">
                  <a:shade val="90000"/>
                </a:srgb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a-IR">
              <a:solidFill>
                <a:srgbClr val="04617B">
                  <a:shade val="90000"/>
                </a:srgb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rtl="1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65DA03-95B8-4610-ACEA-08107C221BDC}" type="slidenum">
              <a:rPr lang="fa-IR">
                <a:solidFill>
                  <a:srgbClr val="04617B">
                    <a:shade val="90000"/>
                  </a:srgbClr>
                </a:solidFill>
                <a:latin typeface="Verdana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a-IR">
              <a:solidFill>
                <a:srgbClr val="04617B">
                  <a:shade val="90000"/>
                </a:srgbClr>
              </a:solidFill>
              <a:latin typeface="Verdana" pitchFamily="34" charset="0"/>
              <a:cs typeface="Arial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8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Verdana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7478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Ottoman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0383" y="213446"/>
            <a:ext cx="9210908" cy="659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9642" y="1051834"/>
            <a:ext cx="5503161" cy="4918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179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60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انتخاب رشته </a:t>
            </a:r>
            <a:endParaRPr lang="fa-IR" sz="60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2329218" cy="762000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a-IR" sz="3200" dirty="0" smtClean="0">
                <a:cs typeface="B Zar" panose="00000400000000000000" pitchFamily="2" charset="-78"/>
              </a:rPr>
              <a:t>چرا انتخاب رشته مهم است</a:t>
            </a:r>
            <a:endParaRPr lang="fa-IR" sz="3200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4"/>
          </p:nvPr>
        </p:nvSpPr>
        <p:spPr>
          <a:xfrm>
            <a:off x="4353636" y="2247900"/>
            <a:ext cx="7228765" cy="3886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a-IR" sz="3600" b="1" dirty="0">
                <a:cs typeface="B Nazanin" panose="00000400000000000000" pitchFamily="2" charset="-78"/>
              </a:rPr>
              <a:t>انتخاب رشته آخرین قدم در فرآیند ورود دانش آموزان و داوطلبان به دانشگاه </a:t>
            </a:r>
            <a:r>
              <a:rPr lang="fa-IR" sz="3600" b="1" dirty="0" smtClean="0">
                <a:cs typeface="B Nazanin" panose="00000400000000000000" pitchFamily="2" charset="-78"/>
              </a:rPr>
              <a:t>است</a:t>
            </a:r>
          </a:p>
          <a:p>
            <a:pPr>
              <a:lnSpc>
                <a:spcPct val="150000"/>
              </a:lnSpc>
            </a:pPr>
            <a:r>
              <a:rPr lang="fa-IR" sz="3600" b="1" dirty="0" smtClean="0">
                <a:cs typeface="B Nazanin" panose="00000400000000000000" pitchFamily="2" charset="-78"/>
              </a:rPr>
              <a:t> </a:t>
            </a:r>
            <a:r>
              <a:rPr lang="fa-IR" sz="3600" b="1" dirty="0">
                <a:cs typeface="B Nazanin" panose="00000400000000000000" pitchFamily="2" charset="-78"/>
              </a:rPr>
              <a:t>و چون نتیجه تمام  این فرآیند پرمشقت به انتخاب رشته بستگی </a:t>
            </a:r>
            <a:r>
              <a:rPr lang="fa-IR" sz="3600" b="1" dirty="0" smtClean="0">
                <a:cs typeface="B Nazanin" panose="00000400000000000000" pitchFamily="2" charset="-78"/>
              </a:rPr>
              <a:t>دارد، مهم ترین گام محسوب می شود .</a:t>
            </a:r>
            <a:endParaRPr lang="fa-IR" sz="3600" b="1" dirty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2" y="2531535"/>
            <a:ext cx="3093492" cy="331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33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7200" dirty="0" smtClean="0">
                <a:solidFill>
                  <a:srgbClr val="FF0000"/>
                </a:solidFill>
              </a:rPr>
              <a:t>برای اینکه بدانیم کجا هستیم</a:t>
            </a:r>
            <a:endParaRPr lang="fa-IR" sz="72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sz="8800" dirty="0" smtClean="0">
                <a:cs typeface="B Nazanin" panose="00000400000000000000" pitchFamily="2" charset="-78"/>
              </a:rPr>
              <a:t>یک مقدمه تکراری</a:t>
            </a:r>
            <a:endParaRPr lang="fa-IR" sz="8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5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</a:rPr>
              <a:t>تعریف مفاهیم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600" b="1" dirty="0" smtClean="0"/>
              <a:t>1- راهنمایی    </a:t>
            </a:r>
            <a:r>
              <a:rPr lang="en-US" sz="3600" b="1" dirty="0" smtClean="0"/>
              <a:t>Guidance</a:t>
            </a:r>
            <a:endParaRPr lang="fa-IR" sz="3600" b="1" dirty="0" smtClean="0"/>
          </a:p>
          <a:p>
            <a:pPr algn="r" rtl="1">
              <a:lnSpc>
                <a:spcPct val="200000"/>
              </a:lnSpc>
            </a:pPr>
            <a:r>
              <a:rPr lang="fa-IR" sz="3600" b="1" dirty="0" smtClean="0"/>
              <a:t>2- مشاوره    </a:t>
            </a:r>
            <a:r>
              <a:rPr lang="en-US" sz="3600" b="1" dirty="0" smtClean="0"/>
              <a:t>counselling</a:t>
            </a:r>
            <a:endParaRPr lang="fa-IR" sz="3600" b="1" dirty="0" smtClean="0"/>
          </a:p>
          <a:p>
            <a:pPr algn="r" rtl="1">
              <a:lnSpc>
                <a:spcPct val="200000"/>
              </a:lnSpc>
            </a:pPr>
            <a:r>
              <a:rPr lang="fa-IR" sz="3600" b="1" dirty="0" smtClean="0"/>
              <a:t>3-رواندرمانی  </a:t>
            </a:r>
            <a:r>
              <a:rPr lang="en-US" sz="3600" b="1" dirty="0" smtClean="0"/>
              <a:t>psychotherapy</a:t>
            </a:r>
            <a:endParaRPr lang="fa-IR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1"/>
            <a:ext cx="294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103" y="3276600"/>
            <a:ext cx="2882900" cy="94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100" y="4311176"/>
            <a:ext cx="2882901" cy="148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151179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066800"/>
          </a:xfrm>
        </p:spPr>
        <p:txBody>
          <a:bodyPr/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</a:rPr>
              <a:t>راهنمایی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latin typeface="2  Nazanin"/>
              </a:rPr>
              <a:t>فرایند اطلاع رسانی است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latin typeface="2  Nazanin"/>
              </a:rPr>
              <a:t>هدف ارائه اطلاعات لازم برای تصمیم گیری منطقی است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latin typeface="2  Nazanin"/>
              </a:rPr>
              <a:t>در همه مکان ها می توان ارائه داد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latin typeface="2  Nazanin"/>
              </a:rPr>
              <a:t>کسانی هستند که مشکل ان ها نداشتن اطلاعات است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latin typeface="2  Nazanin"/>
              </a:rPr>
              <a:t>هم از منابع انسانی و هم منابع مادی (کتاب ، فیلم ...) می توان استفاده کرد </a:t>
            </a:r>
            <a:endParaRPr lang="fa-IR" sz="2800" b="1" dirty="0">
              <a:latin typeface="2  Nazani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2" y="609605"/>
            <a:ext cx="3816349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028196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600" b="1" dirty="0" smtClean="0">
                <a:solidFill>
                  <a:srgbClr val="FF0000"/>
                </a:solidFill>
                <a:latin typeface="2  Nazanin"/>
              </a:rPr>
              <a:t>مشاوره</a:t>
            </a:r>
            <a:endParaRPr lang="fa-IR" sz="6600" b="1" dirty="0">
              <a:solidFill>
                <a:srgbClr val="FF0000"/>
              </a:solidFill>
              <a:latin typeface="2  Nazan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latin typeface="2  Nazanin"/>
              </a:rPr>
              <a:t>فرایند خودشناسی است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latin typeface="2  Nazanin"/>
              </a:rPr>
              <a:t>هدف شناخت خود برای استفاده از ظرفیت ها برای تصمیم گیری و حل مشکلات است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latin typeface="2  Nazanin"/>
              </a:rPr>
              <a:t>مراجعان به مشاوره اغلب مشکلات عاطفی دارند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latin typeface="2  Nazanin"/>
              </a:rPr>
              <a:t>نیازمند یک رابطه متقابل انسانی است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latin typeface="2  Nazanin"/>
              </a:rPr>
              <a:t>در هر مکانی نمی توان ارائه داد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175" y="685805"/>
            <a:ext cx="3492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163088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latin typeface="2  Nazanin"/>
              </a:rPr>
              <a:t>رواندرمانی</a:t>
            </a:r>
            <a:endParaRPr lang="fa-IR" b="1" dirty="0">
              <a:solidFill>
                <a:srgbClr val="FF0000"/>
              </a:solidFill>
              <a:latin typeface="2  Nazan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/>
              <a:t>فرایند تغییر در شخصیت است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/>
              <a:t>هدف تغییر در ساختار شخصیت و ایجاد یک شخصیت سالم است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/>
              <a:t>مراجعان از مشکلات عمیق شخصیتی برخوردارند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/>
              <a:t>به مکان خاص برای ارائه خدمات نیاز است</a:t>
            </a:r>
            <a:endParaRPr lang="fa-IR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00" y="685800"/>
            <a:ext cx="3810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9542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چند سئوال اساسی برای معنی دار شدن مطالب</a:t>
            </a:r>
            <a:endParaRPr lang="fa-IR" sz="4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4400" dirty="0" smtClean="0">
              <a:cs typeface="B Mehr" panose="00000700000000000000" pitchFamily="2" charset="-78"/>
            </a:endParaRPr>
          </a:p>
          <a:p>
            <a:pPr algn="r" rtl="1"/>
            <a:endParaRPr lang="fa-IR" sz="4400" dirty="0">
              <a:cs typeface="B Mehr" panose="00000700000000000000" pitchFamily="2" charset="-78"/>
            </a:endParaRPr>
          </a:p>
          <a:p>
            <a:pPr algn="r" rtl="1"/>
            <a:r>
              <a:rPr lang="fa-IR" sz="4400" dirty="0" smtClean="0">
                <a:cs typeface="B Mehr" panose="00000700000000000000" pitchFamily="2" charset="-78"/>
              </a:rPr>
              <a:t>تفاوت کنکور با آزمون های مدرسه در چیست ؟</a:t>
            </a:r>
            <a:endParaRPr lang="fa-IR" sz="4400" dirty="0">
              <a:cs typeface="B Meh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3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r" rtl="1"/>
            <a:endParaRPr lang="fa-IR" sz="4000" b="1" dirty="0" smtClean="0">
              <a:cs typeface="B Mehr" panose="00000700000000000000" pitchFamily="2" charset="-78"/>
            </a:endParaRPr>
          </a:p>
          <a:p>
            <a:pPr algn="r" rtl="1"/>
            <a:r>
              <a:rPr lang="fa-IR" sz="4000" b="1" dirty="0" smtClean="0">
                <a:cs typeface="B Mehr" panose="00000700000000000000" pitchFamily="2" charset="-78"/>
              </a:rPr>
              <a:t>آزمون های ملاکی و هنجاری چه تفاوتی با یکدیگر  دارند ؟</a:t>
            </a:r>
          </a:p>
          <a:p>
            <a:pPr algn="r" rtl="1"/>
            <a:endParaRPr lang="fa-IR" sz="4000" dirty="0">
              <a:cs typeface="B Mehr" panose="00000700000000000000" pitchFamily="2" charset="-78"/>
            </a:endParaRPr>
          </a:p>
          <a:p>
            <a:pPr algn="r" rtl="1"/>
            <a:endParaRPr lang="fa-IR" sz="4000" dirty="0" smtClean="0">
              <a:cs typeface="B Mehr" panose="00000700000000000000" pitchFamily="2" charset="-78"/>
            </a:endParaRPr>
          </a:p>
          <a:p>
            <a:pPr algn="r" rtl="1"/>
            <a:r>
              <a:rPr lang="fa-IR" sz="4000" b="1" dirty="0" smtClean="0">
                <a:cs typeface="B Mehr" panose="00000700000000000000" pitchFamily="2" charset="-78"/>
              </a:rPr>
              <a:t>کنکور  چگونه  آزمونی است (ملاکی و یا هنجاری) ؟</a:t>
            </a:r>
            <a:endParaRPr lang="fa-IR" sz="4000" b="1" dirty="0">
              <a:cs typeface="B Meh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1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 b="1" dirty="0" smtClean="0">
              <a:cs typeface="B Zar" panose="00000400000000000000" pitchFamily="2" charset="-78"/>
            </a:endParaRPr>
          </a:p>
          <a:p>
            <a:endParaRPr lang="fa-IR" b="1" dirty="0">
              <a:cs typeface="B Zar" panose="00000400000000000000" pitchFamily="2" charset="-78"/>
            </a:endParaRPr>
          </a:p>
          <a:p>
            <a:endParaRPr lang="fa-IR" b="1" dirty="0" smtClean="0">
              <a:cs typeface="B Zar" panose="00000400000000000000" pitchFamily="2" charset="-78"/>
            </a:endParaRPr>
          </a:p>
          <a:p>
            <a:r>
              <a:rPr lang="fa-IR" b="1" dirty="0" smtClean="0">
                <a:cs typeface="B Zar" panose="00000400000000000000" pitchFamily="2" charset="-78"/>
              </a:rPr>
              <a:t>رشته </a:t>
            </a:r>
            <a:r>
              <a:rPr lang="fa-IR" b="1" dirty="0">
                <a:cs typeface="B Zar" panose="00000400000000000000" pitchFamily="2" charset="-78"/>
              </a:rPr>
              <a:t>های متمرکز و نیمه متمرکز چه تفاوتی با یکدیگر دارند؟ و در تعیین اولویت های آن چه نکاتی باید رعایت نمود؟</a:t>
            </a:r>
          </a:p>
        </p:txBody>
      </p:sp>
    </p:spTree>
    <p:extLst>
      <p:ext uri="{BB962C8B-B14F-4D97-AF65-F5344CB8AC3E}">
        <p14:creationId xmlns:p14="http://schemas.microsoft.com/office/powerpoint/2010/main" xmlns="" val="18655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 b="1" dirty="0" smtClean="0">
              <a:cs typeface="B Zar" panose="00000400000000000000" pitchFamily="2" charset="-78"/>
            </a:endParaRPr>
          </a:p>
          <a:p>
            <a:endParaRPr lang="fa-IR" b="1" dirty="0">
              <a:cs typeface="B Zar" panose="00000400000000000000" pitchFamily="2" charset="-78"/>
            </a:endParaRPr>
          </a:p>
          <a:p>
            <a:endParaRPr lang="fa-IR" b="1" dirty="0" smtClean="0">
              <a:cs typeface="B Zar" panose="00000400000000000000" pitchFamily="2" charset="-78"/>
            </a:endParaRPr>
          </a:p>
          <a:p>
            <a:r>
              <a:rPr lang="fa-IR" b="1" dirty="0" smtClean="0">
                <a:cs typeface="B Zar" panose="00000400000000000000" pitchFamily="2" charset="-78"/>
              </a:rPr>
              <a:t>منظور </a:t>
            </a:r>
            <a:r>
              <a:rPr lang="fa-IR" b="1" dirty="0">
                <a:cs typeface="B Zar" panose="00000400000000000000" pitchFamily="2" charset="-78"/>
              </a:rPr>
              <a:t>از رشته های رشته های استانی، رشته های ناحیه ای، رشته های قطبی و رشته های کشوری کدامند؟</a:t>
            </a:r>
          </a:p>
        </p:txBody>
      </p:sp>
    </p:spTree>
    <p:extLst>
      <p:ext uri="{BB962C8B-B14F-4D97-AF65-F5344CB8AC3E}">
        <p14:creationId xmlns:p14="http://schemas.microsoft.com/office/powerpoint/2010/main" xmlns="" val="41137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96287" y="3200400"/>
            <a:ext cx="10126638" cy="3077570"/>
          </a:xfrm>
        </p:spPr>
        <p:txBody>
          <a:bodyPr>
            <a:normAutofit fontScale="70000" lnSpcReduction="20000"/>
          </a:bodyPr>
          <a:lstStyle/>
          <a:p>
            <a:pPr algn="r">
              <a:lnSpc>
                <a:spcPct val="170000"/>
              </a:lnSpc>
            </a:pPr>
            <a:r>
              <a:rPr lang="fa-IR" sz="63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رضا برومند</a:t>
            </a:r>
          </a:p>
          <a:p>
            <a:pPr algn="r">
              <a:lnSpc>
                <a:spcPct val="170000"/>
              </a:lnSpc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لیسانس روان شناسی یالینی از دانشگاه اصفهان</a:t>
            </a:r>
          </a:p>
          <a:p>
            <a:pPr algn="r">
              <a:lnSpc>
                <a:spcPct val="170000"/>
              </a:lnSpc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فوق لیسانس روان شناسی تربیتی از دانشگاه شیراز</a:t>
            </a:r>
          </a:p>
          <a:p>
            <a:pPr algn="r">
              <a:lnSpc>
                <a:spcPct val="170000"/>
              </a:lnSpc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دکترای روان شناسی آموزش و پرورش از دانشگاه مالایا</a:t>
            </a:r>
          </a:p>
          <a:p>
            <a:pPr algn="r">
              <a:lnSpc>
                <a:spcPct val="170000"/>
              </a:lnSpc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دکترای مشاوره خانواده از دانشگاه هرمزگان</a:t>
            </a:r>
            <a:endParaRPr lang="fa-IR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>
                <a:cs typeface="B Nazanin" panose="00000400000000000000" pitchFamily="2" charset="-78"/>
              </a:rPr>
              <a:t>تربیت مشاور انتخاب رشته کنکور سراسری</a:t>
            </a:r>
            <a:endParaRPr lang="fa-IR" sz="5400" b="1" dirty="0">
              <a:cs typeface="B Nazanin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85" y="3207224"/>
            <a:ext cx="5349922" cy="322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76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 b="1" dirty="0" smtClean="0">
              <a:cs typeface="B Zar" panose="00000400000000000000" pitchFamily="2" charset="-78"/>
            </a:endParaRPr>
          </a:p>
          <a:p>
            <a:endParaRPr lang="fa-IR" b="1" dirty="0">
              <a:cs typeface="B Zar" panose="00000400000000000000" pitchFamily="2" charset="-78"/>
            </a:endParaRPr>
          </a:p>
          <a:p>
            <a:r>
              <a:rPr lang="fa-IR" b="1" dirty="0" smtClean="0">
                <a:cs typeface="B Zar" panose="00000400000000000000" pitchFamily="2" charset="-78"/>
              </a:rPr>
              <a:t>داوطلبی </a:t>
            </a:r>
            <a:r>
              <a:rPr lang="fa-IR" b="1" dirty="0">
                <a:cs typeface="B Zar" panose="00000400000000000000" pitchFamily="2" charset="-78"/>
              </a:rPr>
              <a:t>که علاوه بر گروه علوم تجربی، در گروه زبان های خارجی و هنر نیز مجاز به انتخاب رشته شده می تواند چند اولویت را انتخاب نماید؟</a:t>
            </a:r>
          </a:p>
        </p:txBody>
      </p:sp>
    </p:spTree>
    <p:extLst>
      <p:ext uri="{BB962C8B-B14F-4D97-AF65-F5344CB8AC3E}">
        <p14:creationId xmlns:p14="http://schemas.microsoft.com/office/powerpoint/2010/main" xmlns="" val="12722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 b="1" dirty="0" smtClean="0">
              <a:cs typeface="B Zar" panose="00000400000000000000" pitchFamily="2" charset="-78"/>
            </a:endParaRPr>
          </a:p>
          <a:p>
            <a:endParaRPr lang="fa-IR" b="1" dirty="0">
              <a:cs typeface="B Zar" panose="00000400000000000000" pitchFamily="2" charset="-78"/>
            </a:endParaRPr>
          </a:p>
          <a:p>
            <a:r>
              <a:rPr lang="fa-IR" b="1" dirty="0" smtClean="0">
                <a:cs typeface="B Zar" panose="00000400000000000000" pitchFamily="2" charset="-78"/>
              </a:rPr>
              <a:t>آیا </a:t>
            </a:r>
            <a:r>
              <a:rPr lang="fa-IR" b="1" dirty="0">
                <a:cs typeface="B Zar" panose="00000400000000000000" pitchFamily="2" charset="-78"/>
              </a:rPr>
              <a:t>داوطلب کنکور سراسری می تواند علاوه بر رشته های کاردانی و کارشناسی رشته های دوره کارشناسی ارشد و دکترا را انتخاب نماید؟</a:t>
            </a:r>
          </a:p>
        </p:txBody>
      </p:sp>
    </p:spTree>
    <p:extLst>
      <p:ext uri="{BB962C8B-B14F-4D97-AF65-F5344CB8AC3E}">
        <p14:creationId xmlns:p14="http://schemas.microsoft.com/office/powerpoint/2010/main" xmlns="" val="30150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 b="1" dirty="0" smtClean="0">
              <a:cs typeface="B Zar" panose="00000400000000000000" pitchFamily="2" charset="-78"/>
            </a:endParaRPr>
          </a:p>
          <a:p>
            <a:endParaRPr lang="fa-IR" b="1" dirty="0">
              <a:cs typeface="B Zar" panose="00000400000000000000" pitchFamily="2" charset="-78"/>
            </a:endParaRPr>
          </a:p>
          <a:p>
            <a:endParaRPr lang="fa-IR" b="1" dirty="0" smtClean="0">
              <a:cs typeface="B Zar" panose="00000400000000000000" pitchFamily="2" charset="-78"/>
            </a:endParaRPr>
          </a:p>
          <a:p>
            <a:r>
              <a:rPr lang="fa-IR" b="1" dirty="0" smtClean="0">
                <a:cs typeface="B Zar" panose="00000400000000000000" pitchFamily="2" charset="-78"/>
              </a:rPr>
              <a:t>منظور </a:t>
            </a:r>
            <a:r>
              <a:rPr lang="fa-IR" b="1" dirty="0">
                <a:cs typeface="B Zar" panose="00000400000000000000" pitchFamily="2" charset="-78"/>
              </a:rPr>
              <a:t>از رتبه کل،رتبه کشوری و رتبه در سهمیه چیست</a:t>
            </a:r>
            <a:r>
              <a:rPr lang="fa-IR" b="1" dirty="0" smtClean="0">
                <a:cs typeface="B Zar" panose="00000400000000000000" pitchFamily="2" charset="-78"/>
              </a:rPr>
              <a:t>؟ و در انتخاب نهایی کدامیک ملاک انتخاب در رشته/دانشگاه خواهد بود؟</a:t>
            </a:r>
            <a:endParaRPr lang="fa-IR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1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 b="1" dirty="0" smtClean="0">
              <a:cs typeface="B Zar" panose="00000400000000000000" pitchFamily="2" charset="-78"/>
            </a:endParaRPr>
          </a:p>
          <a:p>
            <a:endParaRPr lang="fa-IR" b="1" dirty="0">
              <a:cs typeface="B Zar" panose="00000400000000000000" pitchFamily="2" charset="-78"/>
            </a:endParaRPr>
          </a:p>
          <a:p>
            <a:r>
              <a:rPr lang="fa-IR" b="1" dirty="0" smtClean="0">
                <a:cs typeface="B Zar" panose="00000400000000000000" pitchFamily="2" charset="-78"/>
              </a:rPr>
              <a:t>منظور </a:t>
            </a:r>
            <a:r>
              <a:rPr lang="fa-IR" b="1" dirty="0">
                <a:cs typeface="B Zar" panose="00000400000000000000" pitchFamily="2" charset="-78"/>
              </a:rPr>
              <a:t>از اولویت های آرمانی، واقعی وخوش بینانه  در انتخاب رشته چیست</a:t>
            </a:r>
            <a:r>
              <a:rPr lang="fa-IR" b="1" dirty="0" smtClean="0">
                <a:cs typeface="B Zar" panose="00000400000000000000" pitchFamily="2" charset="-78"/>
              </a:rPr>
              <a:t>؟ برای هر کدام چند اولویت انتخاب شوند</a:t>
            </a:r>
            <a:endParaRPr lang="fa-IR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تعریف کنکور</a:t>
            </a:r>
            <a:endParaRPr lang="fa-IR" sz="4400" b="1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Traffic" panose="00000400000000000000" pitchFamily="2" charset="-78"/>
              </a:rPr>
              <a:t>کنکور یک آزمون </a:t>
            </a:r>
            <a:r>
              <a:rPr lang="fa-IR" sz="32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نرم مرجع </a:t>
            </a:r>
            <a:r>
              <a:rPr lang="fa-IR" sz="3200" b="1" dirty="0" smtClean="0">
                <a:cs typeface="B Traffic" panose="00000400000000000000" pitchFamily="2" charset="-78"/>
              </a:rPr>
              <a:t>و از نوع آزمون های </a:t>
            </a:r>
            <a:r>
              <a:rPr lang="fa-IR" sz="32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سرعت</a:t>
            </a:r>
            <a:r>
              <a:rPr lang="fa-IR" sz="3200" b="1" dirty="0" smtClean="0">
                <a:cs typeface="B Traffic" panose="00000400000000000000" pitchFamily="2" charset="-78"/>
              </a:rPr>
              <a:t> است که برای انتخاب داوطلبان ورود به دانشگاه ها و مراکز آموزش عالی انجام می پذیرد</a:t>
            </a:r>
            <a:endParaRPr lang="fa-IR" sz="3200" b="1" dirty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86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b="1" dirty="0" smtClean="0">
                <a:cs typeface="B Zar" panose="00000400000000000000" pitchFamily="2" charset="-78"/>
              </a:rPr>
              <a:t>بخش اول:</a:t>
            </a:r>
          </a:p>
          <a:p>
            <a:pPr algn="ctr"/>
            <a:endParaRPr lang="fa-IR" sz="4800" b="1" dirty="0" smtClean="0">
              <a:cs typeface="B Zar" panose="00000400000000000000" pitchFamily="2" charset="-78"/>
            </a:endParaRPr>
          </a:p>
          <a:p>
            <a:pPr algn="ctr"/>
            <a:r>
              <a:rPr lang="fa-IR" sz="4800" b="1" dirty="0" smtClean="0">
                <a:cs typeface="B Zar" panose="00000400000000000000" pitchFamily="2" charset="-78"/>
              </a:rPr>
              <a:t>آشنایی با دانشگاه ها و مراکز آموزش عالی</a:t>
            </a:r>
            <a:endParaRPr lang="fa-IR" sz="4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4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92074" y="1654632"/>
            <a:ext cx="10059703" cy="417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1- آشنایی با مفاهیم و اصطلاحات نظام آموزش عالی در ایران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2- آشنایی با نظام پذیرش دانشجو در کنکور سراسری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3-آشنایی با رشته های تحصیلی ، مقاطع تحصیلی ، دوره های تحصیلی و دانشگاه ها و مراکز آموزش عالی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1882" y="837883"/>
            <a:ext cx="8469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اهداف برگزاری کارگاه</a:t>
            </a:r>
            <a:endParaRPr lang="en-US" sz="48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92074" y="1654632"/>
            <a:ext cx="1005970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4-آشنایی با مفهوم و شیوه بومی گزینی در کنکور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5- آشنایی با فرایند انتخاب رشته 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6- اشنایی با کارنامه و اجزای ان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Meh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3664" y="837883"/>
            <a:ext cx="5257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اهداف برگزاری کارگاه</a:t>
            </a:r>
            <a:endParaRPr lang="en-US" sz="44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4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92074" y="1654632"/>
            <a:ext cx="100597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4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ehr" panose="00000700000000000000" pitchFamily="2" charset="-78"/>
              </a:rPr>
              <a:t>7- اشنایی با شیوه تجزیه و تحلیل کارنامه برای داوطلب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4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ehr" panose="00000700000000000000" pitchFamily="2" charset="-78"/>
              </a:rPr>
              <a:t>8-آشنایی با شیوه مشاوره انتخاب رشته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4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ehr" panose="00000700000000000000" pitchFamily="2" charset="-78"/>
              </a:rPr>
              <a:t>9-انتخاب رشته اصولی و موثر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Meh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3664" y="837883"/>
            <a:ext cx="5257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اهداف برگزاری کارگاه</a:t>
            </a:r>
            <a:endParaRPr lang="en-US" sz="44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4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انتظارات از شرکت کنندگان در پایان دوره</a:t>
            </a:r>
            <a:endParaRPr lang="fa-IR" sz="4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1-ارتباط </a:t>
            </a:r>
            <a:r>
              <a:rPr lang="fa-IR" sz="3600" b="1" dirty="0">
                <a:cs typeface="B Zar" panose="00000400000000000000" pitchFamily="2" charset="-78"/>
              </a:rPr>
              <a:t>موثر با </a:t>
            </a:r>
            <a:r>
              <a:rPr lang="fa-IR" sz="3600" b="1" dirty="0" smtClean="0">
                <a:cs typeface="B Zar" panose="00000400000000000000" pitchFamily="2" charset="-78"/>
              </a:rPr>
              <a:t>داوطلبان انتخاب رشته برقرار نماید</a:t>
            </a:r>
          </a:p>
          <a:p>
            <a:pPr>
              <a:lnSpc>
                <a:spcPct val="20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 2- </a:t>
            </a:r>
            <a:r>
              <a:rPr lang="fa-IR" sz="3600" b="1" dirty="0">
                <a:cs typeface="B Zar" panose="00000400000000000000" pitchFamily="2" charset="-78"/>
              </a:rPr>
              <a:t>در </a:t>
            </a:r>
            <a:r>
              <a:rPr lang="fa-IR" sz="3600" b="1" dirty="0" smtClean="0">
                <a:cs typeface="B Zar" panose="00000400000000000000" pitchFamily="2" charset="-78"/>
              </a:rPr>
              <a:t>مقابل </a:t>
            </a:r>
            <a:r>
              <a:rPr lang="fa-IR" sz="3600" b="1" dirty="0">
                <a:cs typeface="B Zar" panose="00000400000000000000" pitchFamily="2" charset="-78"/>
              </a:rPr>
              <a:t>پرسش های </a:t>
            </a:r>
            <a:r>
              <a:rPr lang="fa-IR" sz="3600" b="1" dirty="0" smtClean="0">
                <a:cs typeface="B Zar" panose="00000400000000000000" pitchFamily="2" charset="-78"/>
              </a:rPr>
              <a:t>ان ها </a:t>
            </a:r>
            <a:r>
              <a:rPr lang="fa-IR" sz="3600" b="1" dirty="0">
                <a:cs typeface="B Zar" panose="00000400000000000000" pitchFamily="2" charset="-78"/>
              </a:rPr>
              <a:t>در زمینه انتخاب رشته پاسخگو باشند</a:t>
            </a:r>
            <a:r>
              <a:rPr lang="fa-IR" sz="3600" b="1" dirty="0" smtClean="0">
                <a:cs typeface="B Zar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080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انتظارات از شرکت کنندگان در پایان دوره</a:t>
            </a:r>
            <a:endParaRPr lang="fa-IR" sz="4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3-کارنامه داوطبان آزمون سراسری را به طور صحیح تحلیل نمایند.</a:t>
            </a:r>
          </a:p>
          <a:p>
            <a:pPr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4-علایق، ترجیحات و توانمندی های داوطبان را شناسایی کرده و از این اطلاعات در جهت هدایت صحیح داوطلبان استفاده نمایند.</a:t>
            </a:r>
            <a:endParaRPr lang="fa-IR" sz="32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انتظارات از شرکت کنندگان در پایان دوره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fa-IR" b="1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5-دوره </a:t>
            </a:r>
            <a:r>
              <a:rPr lang="fa-IR" sz="3600" b="1" dirty="0">
                <a:cs typeface="B Zar" panose="00000400000000000000" pitchFamily="2" charset="-78"/>
              </a:rPr>
              <a:t>های تحصیلی و دانشگاه های مختلف را متایسه کرده و در متابل سوالات داوطبان در این خصوص پاسخگو باشند.</a:t>
            </a:r>
          </a:p>
          <a:p>
            <a:pPr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6-بازار </a:t>
            </a:r>
            <a:r>
              <a:rPr lang="fa-IR" sz="3600" b="1" dirty="0">
                <a:cs typeface="B Zar" panose="00000400000000000000" pitchFamily="2" charset="-78"/>
              </a:rPr>
              <a:t>کار و نیروی انسانی مورد نیاز برای رشته های دانشگاهی را تحلیل </a:t>
            </a:r>
            <a:r>
              <a:rPr lang="fa-IR" sz="3600" b="1" dirty="0" smtClean="0">
                <a:cs typeface="B Zar" panose="00000400000000000000" pitchFamily="2" charset="-78"/>
              </a:rPr>
              <a:t>نمایند</a:t>
            </a:r>
          </a:p>
          <a:p>
            <a:pPr>
              <a:lnSpc>
                <a:spcPct val="150000"/>
              </a:lnSpc>
            </a:pPr>
            <a:endParaRPr lang="fa-IR" b="1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5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انتظارات از شرکت کنندگان در پایان دوره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endParaRPr lang="fa-IR" b="1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900" b="1" dirty="0" smtClean="0">
                <a:cs typeface="B Zar" panose="00000400000000000000" pitchFamily="2" charset="-78"/>
              </a:rPr>
              <a:t>7- انتخاب رشته مجازی را انجام داده و نتایج آن را تجزیه و تحلیل نماید</a:t>
            </a:r>
            <a:endParaRPr lang="fa-IR" sz="3900" b="1" dirty="0"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900" b="1" dirty="0" smtClean="0">
                <a:cs typeface="B Zar" panose="00000400000000000000" pitchFamily="2" charset="-78"/>
              </a:rPr>
              <a:t>8-یک </a:t>
            </a:r>
            <a:r>
              <a:rPr lang="fa-IR" sz="3900" b="1" dirty="0">
                <a:cs typeface="B Zar" panose="00000400000000000000" pitchFamily="2" charset="-78"/>
              </a:rPr>
              <a:t>جلسه مشاوره انتخاب رشته را به صورت موثر اجرا نمایند</a:t>
            </a:r>
            <a:r>
              <a:rPr lang="fa-IR" sz="3900" b="1" dirty="0" smtClean="0">
                <a:cs typeface="B Zar" panose="00000400000000000000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a-IR" sz="3900" b="1" dirty="0" smtClean="0">
                <a:cs typeface="B Zar" panose="00000400000000000000" pitchFamily="2" charset="-78"/>
              </a:rPr>
              <a:t>9- انتخاب رشته نهایی را انجام دهد</a:t>
            </a:r>
          </a:p>
          <a:p>
            <a:pPr>
              <a:lnSpc>
                <a:spcPct val="150000"/>
              </a:lnSpc>
            </a:pPr>
            <a:endParaRPr lang="fa-IR" b="1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1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4280</TotalTime>
  <Words>699</Words>
  <Application>Microsoft Office PowerPoint</Application>
  <PresentationFormat>Custom</PresentationFormat>
  <Paragraphs>112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Arial</vt:lpstr>
      <vt:lpstr>Perpetua</vt:lpstr>
      <vt:lpstr>B Zar</vt:lpstr>
      <vt:lpstr>Wingdings 2</vt:lpstr>
      <vt:lpstr>Franklin Gothic Book</vt:lpstr>
      <vt:lpstr>B Nazanin</vt:lpstr>
      <vt:lpstr>Times New Roman</vt:lpstr>
      <vt:lpstr>Wingdings</vt:lpstr>
      <vt:lpstr>B Mehr</vt:lpstr>
      <vt:lpstr>Tahoma</vt:lpstr>
      <vt:lpstr>Calibri</vt:lpstr>
      <vt:lpstr>Traditional Arabic</vt:lpstr>
      <vt:lpstr>Constantia</vt:lpstr>
      <vt:lpstr>Majalla UI</vt:lpstr>
      <vt:lpstr>2  Nazanin</vt:lpstr>
      <vt:lpstr>B Traffic</vt:lpstr>
      <vt:lpstr>Verdana</vt:lpstr>
      <vt:lpstr>Equity</vt:lpstr>
      <vt:lpstr>Flow</vt:lpstr>
      <vt:lpstr>Slide 1</vt:lpstr>
      <vt:lpstr>تربیت مشاور انتخاب رشته کنکور سراسری</vt:lpstr>
      <vt:lpstr>Slide 3</vt:lpstr>
      <vt:lpstr>Slide 4</vt:lpstr>
      <vt:lpstr>Slide 5</vt:lpstr>
      <vt:lpstr>انتظارات از شرکت کنندگان در پایان دوره</vt:lpstr>
      <vt:lpstr>انتظارات از شرکت کنندگان در پایان دوره</vt:lpstr>
      <vt:lpstr>انتظارات از شرکت کنندگان در پایان دوره</vt:lpstr>
      <vt:lpstr>انتظارات از شرکت کنندگان در پایان دوره</vt:lpstr>
      <vt:lpstr>انتخاب رشته </vt:lpstr>
      <vt:lpstr>یک مقدمه تکراری</vt:lpstr>
      <vt:lpstr>تعریف مفاهیم</vt:lpstr>
      <vt:lpstr>راهنمایی</vt:lpstr>
      <vt:lpstr>مشاوره</vt:lpstr>
      <vt:lpstr>رواندرمانی</vt:lpstr>
      <vt:lpstr>چند سئوال اساسی برای معنی دار شدن مطالب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تعریف کنکور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foadhanzal</dc:creator>
  <cp:lastModifiedBy>dell</cp:lastModifiedBy>
  <cp:revision>194</cp:revision>
  <dcterms:created xsi:type="dcterms:W3CDTF">2013-11-01T18:45:41Z</dcterms:created>
  <dcterms:modified xsi:type="dcterms:W3CDTF">2019-08-31T17:35:55Z</dcterms:modified>
</cp:coreProperties>
</file>